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63d2b5b0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63d2b5b0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63d2b5b0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63d2b5b0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63d2b5b0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63d2b5b0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63d2b5b0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63d2b5b0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63d2b5b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63d2b5b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63d2b5b0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63d2b5b0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63d2b5b0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63d2b5b0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63d2b5b0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63d2b5b0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63d2b5b08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63d2b5b08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63d2b5b0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63d2b5b0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63d2b5b0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63d2b5b0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63d2b5b0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63d2b5b0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63d2b5b0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c63d2b5b0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63d2b5b0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63d2b5b0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63d2b5b0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63d2b5b0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63d2b5b0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63d2b5b0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63d2b5b0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63d2b5b0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63d2b5b0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63d2b5b0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6e3cf77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6e3cf77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63d2b5b0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63d2b5b0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63d2b5b0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63d2b5b0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63d2b5b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63d2b5b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63d2b5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63d2b5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63d2b5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63d2b5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63d2b5b0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63d2b5b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63d2b5b0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63d2b5b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3003" y="4453711"/>
            <a:ext cx="316800" cy="68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43003" y="4801723"/>
            <a:ext cx="316800" cy="340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01210" y="4453711"/>
            <a:ext cx="316800" cy="68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01210" y="4105700"/>
            <a:ext cx="316800" cy="103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801210" y="4801723"/>
            <a:ext cx="316800" cy="340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259418" y="4453711"/>
            <a:ext cx="316800" cy="68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59418" y="3757688"/>
            <a:ext cx="316800" cy="13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259418" y="4105700"/>
            <a:ext cx="316800" cy="103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259418" y="4801723"/>
            <a:ext cx="316800" cy="340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17625" y="4453711"/>
            <a:ext cx="316800" cy="68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717625" y="3757688"/>
            <a:ext cx="316800" cy="13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717625" y="4105700"/>
            <a:ext cx="316800" cy="103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717625" y="3409675"/>
            <a:ext cx="316800" cy="1732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717625" y="4801723"/>
            <a:ext cx="316800" cy="340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5" name="Google Shape;25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28" name="Google Shape;28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rgbClr val="351C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3" name="Google Shape;33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rgbClr val="351C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rgbClr val="99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600"/>
              <a:buNone/>
              <a:defRPr sz="3600">
                <a:solidFill>
                  <a:srgbClr val="9900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600"/>
              <a:buNone/>
              <a:defRPr sz="1600">
                <a:solidFill>
                  <a:srgbClr val="351C7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36" name="Google Shape;136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48" name="Google Shape;148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3" name="Google Shape;153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" name="Google Shape;162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3" name="Google Shape;163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68" name="Google Shape;168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78" name="Google Shape;178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3" name="Google Shape;183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88" name="Google Shape;188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2" name="Google Shape;192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08" name="Google Shape;208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3" name="Google Shape;213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28" name="Google Shape;228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3" name="Google Shape;233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3" name="Google Shape;243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48" name="Google Shape;248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3" name="Google Shape;253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57" name="Google Shape;257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1" name="Google Shape;261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46" name="Google Shape;46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49" name="Google Shape;49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3" name="Google Shape;53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" name="Google Shape;57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" name="Google Shape;76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 rot="-5400000">
            <a:off x="627932" y="297500"/>
            <a:ext cx="998100" cy="1002000"/>
          </a:xfrm>
          <a:prstGeom prst="pie">
            <a:avLst>
              <a:gd fmla="val 10792838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 rot="-5400000">
            <a:off x="828601" y="501994"/>
            <a:ext cx="594055" cy="594055"/>
          </a:xfrm>
          <a:prstGeom prst="pie">
            <a:avLst>
              <a:gd fmla="val 10792838" name="adj1"/>
              <a:gd fmla="val 1620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4" name="Google Shape;94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0" name="Google Shape;100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7" name="Google Shape;107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8" name="Google Shape;10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2" name="Google Shape;112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6" name="Google Shape;11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2" name="Google Shape;122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 txBox="1"/>
          <p:nvPr>
            <p:ph type="ctrTitle"/>
          </p:nvPr>
        </p:nvSpPr>
        <p:spPr>
          <a:xfrm>
            <a:off x="406400" y="1613825"/>
            <a:ext cx="4673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Weekcode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Tree Month</a:t>
            </a:r>
            <a:endParaRPr i="1"/>
          </a:p>
        </p:txBody>
      </p:sp>
      <p:sp>
        <p:nvSpPr>
          <p:cNvPr id="271" name="Google Shape;271;p13"/>
          <p:cNvSpPr txBox="1"/>
          <p:nvPr>
            <p:ph idx="1" type="subTitle"/>
          </p:nvPr>
        </p:nvSpPr>
        <p:spPr>
          <a:xfrm>
            <a:off x="406400" y="3486725"/>
            <a:ext cx="4255500" cy="1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Week 8: The Tree Vocabulary Exercise, Tree Properties Exercise, and Tree Memory Exercise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283675"/>
            <a:ext cx="8786825" cy="47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217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Introduction to Tree Validity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1303800" y="847075"/>
            <a:ext cx="703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Shape</a:t>
            </a:r>
            <a:r>
              <a:rPr lang="en" sz="2000"/>
              <a:t>: The organization of Nodes and Edges of a Tree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1303800" y="1364188"/>
            <a:ext cx="70305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Shape of a Tree can change from Tree type to Tree type, and each Tree type will have some unique rules for Shape validity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1220450" y="2571750"/>
            <a:ext cx="70305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There are some rules of validity that are true for all Trees, however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49044" l="5990" r="3380" t="0"/>
          <a:stretch/>
        </p:blipFill>
        <p:spPr>
          <a:xfrm>
            <a:off x="0" y="3369475"/>
            <a:ext cx="9144000" cy="1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Rules of Tree Validity: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1303800" y="501800"/>
            <a:ext cx="7030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674EA7"/>
                </a:solidFill>
              </a:rPr>
              <a:t>1)</a:t>
            </a:r>
            <a:r>
              <a:rPr lang="en" sz="2000"/>
              <a:t> All Trees have only 1 Root, and the Root never has Parents</a:t>
            </a:r>
            <a:endParaRPr sz="2000"/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1303800" y="1285200"/>
            <a:ext cx="7030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674EA7"/>
                </a:solidFill>
              </a:rPr>
              <a:t>2)</a:t>
            </a:r>
            <a:r>
              <a:rPr lang="en" sz="2000"/>
              <a:t> All Children have exactly 1 Parent, and all Children have </a:t>
            </a:r>
            <a:r>
              <a:rPr i="1" lang="en" sz="2000"/>
              <a:t>0-X</a:t>
            </a:r>
            <a:r>
              <a:rPr lang="en" sz="2000"/>
              <a:t> amount of their own Children</a:t>
            </a:r>
            <a:endParaRPr sz="2000"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03800" y="2081250"/>
            <a:ext cx="70305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674EA7"/>
                </a:solidFill>
              </a:rPr>
              <a:t>3)</a:t>
            </a:r>
            <a:r>
              <a:rPr lang="en" sz="2000"/>
              <a:t> All Nodes have at least 1 Edge (The Root only has outgoing Edges, Leaves only have incoming Edges, and all other Nodes have only 1 incoming Edge and </a:t>
            </a:r>
            <a:r>
              <a:rPr i="1" lang="en" sz="2000"/>
              <a:t>X</a:t>
            </a:r>
            <a:r>
              <a:rPr lang="en" sz="2000"/>
              <a:t> </a:t>
            </a:r>
            <a:r>
              <a:rPr lang="en" sz="2000"/>
              <a:t>outgoing</a:t>
            </a:r>
            <a:r>
              <a:rPr lang="en" sz="2000"/>
              <a:t> Edges</a:t>
            </a:r>
            <a:endParaRPr sz="2000"/>
          </a:p>
        </p:txBody>
      </p:sp>
      <p:sp>
        <p:nvSpPr>
          <p:cNvPr id="355" name="Google Shape;355;p24"/>
          <p:cNvSpPr txBox="1"/>
          <p:nvPr>
            <p:ph idx="1" type="body"/>
          </p:nvPr>
        </p:nvSpPr>
        <p:spPr>
          <a:xfrm>
            <a:off x="1303800" y="3583850"/>
            <a:ext cx="70305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674EA7"/>
                </a:solidFill>
              </a:rPr>
              <a:t>4)</a:t>
            </a:r>
            <a:r>
              <a:rPr lang="en" sz="2000"/>
              <a:t> All Nodes only connect to the layer </a:t>
            </a:r>
            <a:r>
              <a:rPr lang="en" sz="2000"/>
              <a:t>immediately</a:t>
            </a:r>
            <a:r>
              <a:rPr lang="en" sz="2000"/>
              <a:t> above or below them</a:t>
            </a:r>
            <a:endParaRPr sz="2000"/>
          </a:p>
        </p:txBody>
      </p:sp>
      <p:sp>
        <p:nvSpPr>
          <p:cNvPr id="356" name="Google Shape;356;p24"/>
          <p:cNvSpPr txBox="1"/>
          <p:nvPr>
            <p:ph idx="1" type="body"/>
          </p:nvPr>
        </p:nvSpPr>
        <p:spPr>
          <a:xfrm>
            <a:off x="1303800" y="4429250"/>
            <a:ext cx="70305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674EA7"/>
                </a:solidFill>
              </a:rPr>
              <a:t>5</a:t>
            </a:r>
            <a:r>
              <a:rPr b="1" lang="en" sz="2000">
                <a:solidFill>
                  <a:srgbClr val="674EA7"/>
                </a:solidFill>
              </a:rPr>
              <a:t>)</a:t>
            </a:r>
            <a:r>
              <a:rPr lang="en" sz="2000"/>
              <a:t> All Trees are acyclical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0" r="0" t="22916"/>
          <a:stretch/>
        </p:blipFill>
        <p:spPr>
          <a:xfrm>
            <a:off x="0" y="797725"/>
            <a:ext cx="9144000" cy="434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5"/>
          <p:cNvSpPr txBox="1"/>
          <p:nvPr>
            <p:ph type="title"/>
          </p:nvPr>
        </p:nvSpPr>
        <p:spPr>
          <a:xfrm>
            <a:off x="2339650" y="0"/>
            <a:ext cx="3970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Are these Trees valid?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1290400" y="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Edges of a Tree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69" name="Google Shape;369;p26"/>
          <p:cNvSpPr txBox="1"/>
          <p:nvPr>
            <p:ph idx="1" type="body"/>
          </p:nvPr>
        </p:nvSpPr>
        <p:spPr>
          <a:xfrm>
            <a:off x="1201700" y="757725"/>
            <a:ext cx="70305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a valid Tree, every inner Node will have 1 incoming Edge, and </a:t>
            </a:r>
            <a:r>
              <a:rPr i="1" lang="en" sz="2000"/>
              <a:t>X</a:t>
            </a:r>
            <a:r>
              <a:rPr lang="en" sz="2000"/>
              <a:t> outgoing Edges</a:t>
            </a:r>
            <a:endParaRPr sz="2000"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1201700" y="1567075"/>
            <a:ext cx="70305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Root will never have incoming Edges</a:t>
            </a:r>
            <a:endParaRPr sz="2000"/>
          </a:p>
        </p:txBody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1201700" y="2129875"/>
            <a:ext cx="70305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any valid Tree of</a:t>
            </a:r>
            <a:r>
              <a:rPr i="1" lang="en" sz="2000"/>
              <a:t> N</a:t>
            </a:r>
            <a:r>
              <a:rPr lang="en" sz="2000"/>
              <a:t> Nodes, there will be ____ Edges</a:t>
            </a:r>
            <a:endParaRPr sz="2000"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1201700" y="2692675"/>
            <a:ext cx="70305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N-1 </a:t>
            </a:r>
            <a:r>
              <a:rPr lang="en" sz="2000"/>
              <a:t>Edges for any valid Tree of </a:t>
            </a:r>
            <a:r>
              <a:rPr i="1" lang="en" sz="2000"/>
              <a:t>N </a:t>
            </a:r>
            <a:r>
              <a:rPr lang="en" sz="2000"/>
              <a:t>Nodes</a:t>
            </a:r>
            <a:endParaRPr sz="2000"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00" y="3148325"/>
            <a:ext cx="42952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1326100" y="2262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Depth, Height, and Level</a:t>
            </a:r>
            <a:r>
              <a:rPr lang="en">
                <a:solidFill>
                  <a:srgbClr val="674EA7"/>
                </a:solidFill>
              </a:rPr>
              <a:t> of Trees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79" name="Google Shape;379;p27"/>
          <p:cNvSpPr txBox="1"/>
          <p:nvPr>
            <p:ph idx="1" type="body"/>
          </p:nvPr>
        </p:nvSpPr>
        <p:spPr>
          <a:xfrm>
            <a:off x="1201700" y="1416000"/>
            <a:ext cx="70305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Depth</a:t>
            </a:r>
            <a:r>
              <a:rPr lang="en" sz="2000">
                <a:solidFill>
                  <a:srgbClr val="674EA7"/>
                </a:solidFill>
              </a:rPr>
              <a:t>:</a:t>
            </a:r>
            <a:r>
              <a:rPr lang="en" sz="2000"/>
              <a:t> The distance from some Node </a:t>
            </a:r>
            <a:r>
              <a:rPr i="1" lang="en" sz="2000"/>
              <a:t>N </a:t>
            </a:r>
            <a:r>
              <a:rPr lang="en" sz="2000"/>
              <a:t>from its Root </a:t>
            </a:r>
            <a:r>
              <a:rPr i="1" lang="en" sz="2000"/>
              <a:t>R </a:t>
            </a:r>
            <a:endParaRPr sz="2000"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1201700" y="1898838"/>
            <a:ext cx="7030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Height</a:t>
            </a:r>
            <a:r>
              <a:rPr lang="en" sz="2000">
                <a:solidFill>
                  <a:srgbClr val="9900FF"/>
                </a:solidFill>
              </a:rPr>
              <a:t>:</a:t>
            </a:r>
            <a:r>
              <a:rPr lang="en" sz="2000"/>
              <a:t> The distance between some Node </a:t>
            </a:r>
            <a:r>
              <a:rPr i="1" lang="en" sz="2000"/>
              <a:t>N</a:t>
            </a:r>
            <a:r>
              <a:rPr lang="en" sz="2000"/>
              <a:t> and the furthest Leaf that exists in </a:t>
            </a:r>
            <a:r>
              <a:rPr i="1" lang="en" sz="2000"/>
              <a:t>N’s </a:t>
            </a:r>
            <a:r>
              <a:rPr lang="en" sz="2000"/>
              <a:t>subtree</a:t>
            </a:r>
            <a:endParaRPr sz="2000"/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1201700" y="973800"/>
            <a:ext cx="74898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Trees have </a:t>
            </a:r>
            <a:r>
              <a:rPr i="1" lang="en" sz="2000"/>
              <a:t>Depth</a:t>
            </a:r>
            <a:r>
              <a:rPr lang="en" sz="2000"/>
              <a:t>, </a:t>
            </a:r>
            <a:r>
              <a:rPr i="1" lang="en" sz="2000"/>
              <a:t>Height</a:t>
            </a:r>
            <a:r>
              <a:rPr lang="en" sz="2000"/>
              <a:t>, and </a:t>
            </a:r>
            <a:r>
              <a:rPr i="1" lang="en" sz="2000"/>
              <a:t>Levels</a:t>
            </a:r>
            <a:endParaRPr i="1" sz="2000"/>
          </a:p>
        </p:txBody>
      </p:sp>
      <p:sp>
        <p:nvSpPr>
          <p:cNvPr id="382" name="Google Shape;382;p27"/>
          <p:cNvSpPr txBox="1"/>
          <p:nvPr>
            <p:ph idx="1" type="body"/>
          </p:nvPr>
        </p:nvSpPr>
        <p:spPr>
          <a:xfrm>
            <a:off x="1201700" y="4286400"/>
            <a:ext cx="7030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a valid Tree, maximum Height will always equal maximum Depth</a:t>
            </a:r>
            <a:endParaRPr/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1201700" y="3570638"/>
            <a:ext cx="7030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Depth of all Roots is 0, and the Height of all Leaves is 0</a:t>
            </a:r>
            <a:endParaRPr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1201700" y="2755938"/>
            <a:ext cx="7030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Level</a:t>
            </a:r>
            <a:r>
              <a:rPr lang="en" sz="2000"/>
              <a:t>: Refers to the generational distance a group of Nodes have to some other group of Nodes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700"/>
            <a:ext cx="8839201" cy="3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 txBox="1"/>
          <p:nvPr>
            <p:ph idx="1" type="body"/>
          </p:nvPr>
        </p:nvSpPr>
        <p:spPr>
          <a:xfrm>
            <a:off x="1237400" y="4165963"/>
            <a:ext cx="7030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Leaves of the same Level will always have identical Depths and Heights to each other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type="title"/>
          </p:nvPr>
        </p:nvSpPr>
        <p:spPr>
          <a:xfrm>
            <a:off x="1303800" y="146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How are Trees stored in Memory?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96" name="Google Shape;396;p29"/>
          <p:cNvSpPr txBox="1"/>
          <p:nvPr>
            <p:ph idx="1" type="body"/>
          </p:nvPr>
        </p:nvSpPr>
        <p:spPr>
          <a:xfrm>
            <a:off x="1303800" y="728000"/>
            <a:ext cx="70305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primary methods of storing Nodes in memory: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Array-Based Indexing (Common for Binary Trees)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Pointer-Based Indexing (Common for B-Trees)</a:t>
            </a:r>
            <a:endParaRPr sz="2000"/>
          </a:p>
        </p:txBody>
      </p:sp>
      <p:grpSp>
        <p:nvGrpSpPr>
          <p:cNvPr id="397" name="Google Shape;397;p29"/>
          <p:cNvGrpSpPr/>
          <p:nvPr/>
        </p:nvGrpSpPr>
        <p:grpSpPr>
          <a:xfrm>
            <a:off x="107165" y="2071755"/>
            <a:ext cx="4278799" cy="2714680"/>
            <a:chOff x="197825" y="2071750"/>
            <a:chExt cx="2612050" cy="2297850"/>
          </a:xfrm>
        </p:grpSpPr>
        <p:pic>
          <p:nvPicPr>
            <p:cNvPr id="398" name="Google Shape;398;p29"/>
            <p:cNvPicPr preferRelativeResize="0"/>
            <p:nvPr/>
          </p:nvPicPr>
          <p:blipFill rotWithShape="1">
            <a:blip r:embed="rId3">
              <a:alphaModFix/>
            </a:blip>
            <a:srcRect b="19855" l="54736" r="0" t="44116"/>
            <a:stretch/>
          </p:blipFill>
          <p:spPr>
            <a:xfrm>
              <a:off x="197825" y="3786200"/>
              <a:ext cx="2207400" cy="58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9"/>
            <p:cNvPicPr preferRelativeResize="0"/>
            <p:nvPr/>
          </p:nvPicPr>
          <p:blipFill rotWithShape="1">
            <a:blip r:embed="rId3">
              <a:alphaModFix/>
            </a:blip>
            <a:srcRect b="0" l="0" r="46438" t="0"/>
            <a:stretch/>
          </p:blipFill>
          <p:spPr>
            <a:xfrm>
              <a:off x="197825" y="2071750"/>
              <a:ext cx="2612050" cy="1619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 b="49143" l="0" r="0" t="0"/>
          <a:stretch/>
        </p:blipFill>
        <p:spPr>
          <a:xfrm>
            <a:off x="4385975" y="2236125"/>
            <a:ext cx="4662774" cy="24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1232350" y="0"/>
            <a:ext cx="7030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Array-Indexed Trees [Breadth-First]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406" name="Google Shape;406;p30"/>
          <p:cNvSpPr txBox="1"/>
          <p:nvPr>
            <p:ph idx="1" type="body"/>
          </p:nvPr>
        </p:nvSpPr>
        <p:spPr>
          <a:xfrm>
            <a:off x="1232350" y="591900"/>
            <a:ext cx="7030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Only works for Tree with fixed branching degrees (binary = 2, ternary = 3, </a:t>
            </a:r>
            <a:r>
              <a:rPr lang="en" sz="2000"/>
              <a:t>quaternary = 4</a:t>
            </a:r>
            <a:r>
              <a:rPr lang="en" sz="2000"/>
              <a:t>, ect)</a:t>
            </a:r>
            <a:endParaRPr sz="2000"/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1172850" y="1440775"/>
            <a:ext cx="7030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Root is established at index 0</a:t>
            </a:r>
            <a:endParaRPr sz="2000"/>
          </a:p>
        </p:txBody>
      </p: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1172850" y="1957850"/>
            <a:ext cx="7030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Nodes are inserted from left to right respective to the Level of the Tree</a:t>
            </a:r>
            <a:endParaRPr sz="2000"/>
          </a:p>
        </p:txBody>
      </p:sp>
      <p:sp>
        <p:nvSpPr>
          <p:cNvPr id="409" name="Google Shape;409;p30"/>
          <p:cNvSpPr txBox="1"/>
          <p:nvPr>
            <p:ph idx="1" type="body"/>
          </p:nvPr>
        </p:nvSpPr>
        <p:spPr>
          <a:xfrm>
            <a:off x="1232350" y="2881575"/>
            <a:ext cx="70305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index of any Child in an array can be expressed as: Ai + B (A = degree of branching, i = index of Parent, B = offset from i)</a:t>
            </a:r>
            <a:endParaRPr sz="2000"/>
          </a:p>
        </p:txBody>
      </p:sp>
      <p:sp>
        <p:nvSpPr>
          <p:cNvPr id="410" name="Google Shape;410;p30"/>
          <p:cNvSpPr txBox="1"/>
          <p:nvPr>
            <p:ph idx="1" type="body"/>
          </p:nvPr>
        </p:nvSpPr>
        <p:spPr>
          <a:xfrm>
            <a:off x="1232350" y="3912450"/>
            <a:ext cx="7411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ex): In a Binary Tree, a Parent’s Child can be found 2i + 0 or 2i + 1 indexes from its Parent (0 = left Child, 1 = right Child.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idx="1" type="body"/>
          </p:nvPr>
        </p:nvSpPr>
        <p:spPr>
          <a:xfrm>
            <a:off x="642950" y="4167200"/>
            <a:ext cx="82749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this Tree were stored in an array, index 0 would be </a:t>
            </a:r>
            <a:r>
              <a:rPr i="1" lang="en" sz="2000"/>
              <a:t>1</a:t>
            </a:r>
            <a:r>
              <a:rPr lang="en" sz="2000"/>
              <a:t>, and index 36 (the last index) would be </a:t>
            </a:r>
            <a:r>
              <a:rPr i="1" lang="en" sz="2000"/>
              <a:t>37 </a:t>
            </a:r>
            <a:r>
              <a:rPr lang="en" sz="2000"/>
              <a:t>(Hence, “Breadth-First”)</a:t>
            </a:r>
            <a:endParaRPr sz="2000"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" y="109525"/>
            <a:ext cx="8560575" cy="39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/>
          <p:nvPr>
            <p:ph type="title"/>
          </p:nvPr>
        </p:nvSpPr>
        <p:spPr>
          <a:xfrm>
            <a:off x="1277000" y="210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April is Tree Month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77" name="Google Shape;277;p14"/>
          <p:cNvSpPr txBox="1"/>
          <p:nvPr>
            <p:ph idx="1" type="body"/>
          </p:nvPr>
        </p:nvSpPr>
        <p:spPr>
          <a:xfrm>
            <a:off x="1116275" y="811325"/>
            <a:ext cx="703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Every Weekcode in April will be related to Trees</a:t>
            </a:r>
            <a:endParaRPr sz="2000"/>
          </a:p>
        </p:txBody>
      </p:sp>
      <p:sp>
        <p:nvSpPr>
          <p:cNvPr id="278" name="Google Shape;278;p14"/>
          <p:cNvSpPr txBox="1"/>
          <p:nvPr>
            <p:ph idx="1" type="body"/>
          </p:nvPr>
        </p:nvSpPr>
        <p:spPr>
          <a:xfrm>
            <a:off x="1116275" y="1209425"/>
            <a:ext cx="703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week will cover Tree fundamentals</a:t>
            </a:r>
            <a:endParaRPr sz="2000"/>
          </a:p>
        </p:txBody>
      </p:sp>
      <p:sp>
        <p:nvSpPr>
          <p:cNvPr id="279" name="Google Shape;279;p14"/>
          <p:cNvSpPr txBox="1"/>
          <p:nvPr>
            <p:ph idx="1" type="body"/>
          </p:nvPr>
        </p:nvSpPr>
        <p:spPr>
          <a:xfrm>
            <a:off x="1116275" y="1653275"/>
            <a:ext cx="703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Following weeks will cover various Tree data structures</a:t>
            </a:r>
            <a:endParaRPr sz="2000"/>
          </a:p>
        </p:txBody>
      </p:sp>
      <p:pic>
        <p:nvPicPr>
          <p:cNvPr id="280" name="Google Shape;2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6325"/>
            <a:ext cx="9144000" cy="30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Pointer-Indexed Trees [Depth-First]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422" name="Google Shape;422;p32"/>
          <p:cNvSpPr txBox="1"/>
          <p:nvPr>
            <p:ph idx="1" type="body"/>
          </p:nvPr>
        </p:nvSpPr>
        <p:spPr>
          <a:xfrm>
            <a:off x="1303800" y="489875"/>
            <a:ext cx="70305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Similar to a Doubly Linked List (and thus stored in memory in basically the same way)</a:t>
            </a:r>
            <a:endParaRPr sz="1800"/>
          </a:p>
        </p:txBody>
      </p:sp>
      <p:sp>
        <p:nvSpPr>
          <p:cNvPr id="423" name="Google Shape;423;p32"/>
          <p:cNvSpPr txBox="1"/>
          <p:nvPr>
            <p:ph idx="1" type="body"/>
          </p:nvPr>
        </p:nvSpPr>
        <p:spPr>
          <a:xfrm>
            <a:off x="1303800" y="1154525"/>
            <a:ext cx="7030500" cy="14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Node must have at least three fields: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Left Pointer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Right Pointer</a:t>
            </a:r>
            <a:endParaRPr sz="1800"/>
          </a:p>
        </p:txBody>
      </p:sp>
      <p:sp>
        <p:nvSpPr>
          <p:cNvPr id="424" name="Google Shape;424;p32"/>
          <p:cNvSpPr txBox="1"/>
          <p:nvPr>
            <p:ph idx="1" type="body"/>
          </p:nvPr>
        </p:nvSpPr>
        <p:spPr>
          <a:xfrm>
            <a:off x="190500" y="2512200"/>
            <a:ext cx="8810700" cy="19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Three </a:t>
            </a:r>
            <a:r>
              <a:rPr i="1" lang="en" sz="2000"/>
              <a:t>major</a:t>
            </a:r>
            <a:r>
              <a:rPr lang="en" sz="2000"/>
              <a:t> methods of Pointer-Tree Traversal (all are recursive):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solidFill>
                  <a:srgbClr val="351C75"/>
                </a:solidFill>
              </a:rPr>
              <a:t>Preorder Traversal</a:t>
            </a:r>
            <a:r>
              <a:rPr lang="en" sz="2000"/>
              <a:t>: Begin at the Root, iterate through the left subtree, and then the right subtree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solidFill>
                  <a:srgbClr val="351C75"/>
                </a:solidFill>
              </a:rPr>
              <a:t>Inorder Traversal</a:t>
            </a:r>
            <a:r>
              <a:rPr lang="en" sz="2000"/>
              <a:t>: Begin in the left subtree, iterate until you reach the Root, then iterate over the right subtree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solidFill>
                  <a:srgbClr val="351C75"/>
                </a:solidFill>
              </a:rPr>
              <a:t>Postorder Traversal</a:t>
            </a:r>
            <a:r>
              <a:rPr lang="en" sz="2000"/>
              <a:t>: Begin in the left subtree, then the right subtree, and finish at the Root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3"/>
          <p:cNvSpPr txBox="1"/>
          <p:nvPr/>
        </p:nvSpPr>
        <p:spPr>
          <a:xfrm>
            <a:off x="2692300" y="4554000"/>
            <a:ext cx="4152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&lt;root&gt;</a:t>
            </a:r>
            <a:r>
              <a:rPr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&lt;left&gt;&lt;right&gt;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/>
          <p:nvPr/>
        </p:nvSpPr>
        <p:spPr>
          <a:xfrm>
            <a:off x="2692300" y="4554000"/>
            <a:ext cx="4152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&lt;left&gt;</a:t>
            </a:r>
            <a:r>
              <a:rPr b="1" lang="en" sz="30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&lt;root&gt;</a:t>
            </a:r>
            <a:r>
              <a:rPr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&lt;right&gt;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5"/>
          <p:cNvSpPr txBox="1"/>
          <p:nvPr/>
        </p:nvSpPr>
        <p:spPr>
          <a:xfrm>
            <a:off x="2692300" y="4554000"/>
            <a:ext cx="4152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&lt;left&gt;&lt;right&gt;</a:t>
            </a:r>
            <a:r>
              <a:rPr b="1" lang="en" sz="30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&lt;root&gt;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1317950" y="0"/>
            <a:ext cx="7030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Weekcode Challenge #15: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Tree Vocabulary Exercise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452" name="Google Shape;452;p36"/>
          <p:cNvPicPr preferRelativeResize="0"/>
          <p:nvPr/>
        </p:nvPicPr>
        <p:blipFill rotWithShape="1">
          <a:blip r:embed="rId3">
            <a:alphaModFix/>
          </a:blip>
          <a:srcRect b="7280" l="3510" r="67710" t="7271"/>
          <a:stretch/>
        </p:blipFill>
        <p:spPr>
          <a:xfrm>
            <a:off x="7774775" y="0"/>
            <a:ext cx="1369224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1148250" y="1029075"/>
            <a:ext cx="76080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51C75"/>
                </a:solidFill>
              </a:rPr>
              <a:t>Step 1)</a:t>
            </a:r>
            <a:r>
              <a:rPr lang="en" sz="2000"/>
              <a:t> Draw a Tree with </a:t>
            </a:r>
            <a:r>
              <a:rPr i="1" lang="en" sz="2000"/>
              <a:t>Valid Shape </a:t>
            </a:r>
            <a:r>
              <a:rPr lang="en" sz="2000"/>
              <a:t>that has at least 11 Nodes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rgbClr val="351C75"/>
                </a:solidFill>
              </a:rPr>
              <a:t>Step 2)</a:t>
            </a:r>
            <a:r>
              <a:rPr lang="en" sz="2000"/>
              <a:t> Label the Tree using every vocabulary word used on the “</a:t>
            </a:r>
            <a:r>
              <a:rPr lang="en" sz="2000"/>
              <a:t>Relationships within a Tree” slide</a:t>
            </a:r>
            <a:endParaRPr sz="2000"/>
          </a:p>
        </p:txBody>
      </p:sp>
      <p:pic>
        <p:nvPicPr>
          <p:cNvPr id="454" name="Google Shape;4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038" y="2422900"/>
            <a:ext cx="5184225" cy="2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1317950" y="0"/>
            <a:ext cx="7030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Weekcode Challenge #16: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Tree Properties Exercise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460" name="Google Shape;460;p37"/>
          <p:cNvPicPr preferRelativeResize="0"/>
          <p:nvPr/>
        </p:nvPicPr>
        <p:blipFill rotWithShape="1">
          <a:blip r:embed="rId3">
            <a:alphaModFix/>
          </a:blip>
          <a:srcRect b="7280" l="32542" r="31923" t="7271"/>
          <a:stretch/>
        </p:blipFill>
        <p:spPr>
          <a:xfrm>
            <a:off x="7453325" y="0"/>
            <a:ext cx="169067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1148250" y="1029075"/>
            <a:ext cx="76080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Using your Tree from the previous problem, label the </a:t>
            </a:r>
            <a:r>
              <a:rPr i="1" lang="en" sz="2000"/>
              <a:t>Depth</a:t>
            </a:r>
            <a:r>
              <a:rPr lang="en" sz="2000"/>
              <a:t> and </a:t>
            </a:r>
            <a:r>
              <a:rPr i="1" lang="en" sz="2000"/>
              <a:t>Height</a:t>
            </a:r>
            <a:r>
              <a:rPr lang="en" sz="2000"/>
              <a:t> of every Node, then label all </a:t>
            </a:r>
            <a:r>
              <a:rPr i="1" lang="en" sz="2000"/>
              <a:t>Levels</a:t>
            </a:r>
            <a:r>
              <a:rPr lang="en" sz="2000"/>
              <a:t> of your Tree</a:t>
            </a:r>
            <a:endParaRPr sz="2000"/>
          </a:p>
        </p:txBody>
      </p:sp>
      <p:pic>
        <p:nvPicPr>
          <p:cNvPr id="462" name="Google Shape;4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488" y="1872825"/>
            <a:ext cx="5865024" cy="2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type="title"/>
          </p:nvPr>
        </p:nvSpPr>
        <p:spPr>
          <a:xfrm>
            <a:off x="1317950" y="0"/>
            <a:ext cx="7030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Weekcode Challenge #17: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Tree Memory Exercise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468" name="Google Shape;468;p38"/>
          <p:cNvPicPr preferRelativeResize="0"/>
          <p:nvPr/>
        </p:nvPicPr>
        <p:blipFill rotWithShape="1">
          <a:blip r:embed="rId3">
            <a:alphaModFix/>
          </a:blip>
          <a:srcRect b="7280" l="67811" r="2159" t="7271"/>
          <a:stretch/>
        </p:blipFill>
        <p:spPr>
          <a:xfrm>
            <a:off x="7715250" y="0"/>
            <a:ext cx="1428749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>
            <p:ph idx="1" type="body"/>
          </p:nvPr>
        </p:nvSpPr>
        <p:spPr>
          <a:xfrm>
            <a:off x="1148250" y="847950"/>
            <a:ext cx="76080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1C75"/>
                </a:solidFill>
              </a:rPr>
              <a:t>Step 1)</a:t>
            </a:r>
            <a:r>
              <a:rPr lang="en" sz="1800"/>
              <a:t> Populate each Node with random data (doesn’t matter if it technically </a:t>
            </a:r>
            <a:r>
              <a:rPr lang="en" sz="1800"/>
              <a:t>violates some rules of your Tree type, just give each Node some value, and keep data type consistent for the whole Tree).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1C75"/>
                </a:solidFill>
              </a:rPr>
              <a:t>Step 2)</a:t>
            </a:r>
            <a:r>
              <a:rPr lang="en" sz="1800">
                <a:solidFill>
                  <a:srgbClr val="351C75"/>
                </a:solidFill>
              </a:rPr>
              <a:t> </a:t>
            </a:r>
            <a:r>
              <a:rPr lang="en" sz="1800"/>
              <a:t>Organize your Nodes in an indexed array.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351C75"/>
                </a:solidFill>
              </a:rPr>
              <a:t>Step 3)</a:t>
            </a:r>
            <a:r>
              <a:rPr b="1" lang="en" sz="1800"/>
              <a:t> </a:t>
            </a:r>
            <a:r>
              <a:rPr lang="en" sz="1800"/>
              <a:t>Organize your Nodes in Pre, In, and Postorder Traversal order</a:t>
            </a:r>
            <a:endParaRPr sz="1800"/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75" y="2801925"/>
            <a:ext cx="4881549" cy="22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type="title"/>
          </p:nvPr>
        </p:nvSpPr>
        <p:spPr>
          <a:xfrm>
            <a:off x="1303800" y="62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Looking Ahead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476" name="Google Shape;476;p39"/>
          <p:cNvSpPr txBox="1"/>
          <p:nvPr>
            <p:ph idx="1" type="body"/>
          </p:nvPr>
        </p:nvSpPr>
        <p:spPr>
          <a:xfrm>
            <a:off x="1303800" y="5761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 luck!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Tree Month will persist for all of April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Next week: More Tree </a:t>
            </a:r>
            <a:r>
              <a:rPr lang="en" sz="2000"/>
              <a:t>stuff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00" y="1897050"/>
            <a:ext cx="6905300" cy="28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1172850" y="2183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Real-World Tree Applications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86" name="Google Shape;286;p15"/>
          <p:cNvSpPr txBox="1"/>
          <p:nvPr>
            <p:ph idx="1" type="body"/>
          </p:nvPr>
        </p:nvSpPr>
        <p:spPr>
          <a:xfrm>
            <a:off x="1172850" y="919950"/>
            <a:ext cx="70305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Windows, Unix, and macOS use Trees to organize their </a:t>
            </a:r>
            <a:r>
              <a:rPr lang="en" sz="2000"/>
              <a:t>hierarchical</a:t>
            </a:r>
            <a:r>
              <a:rPr lang="en" sz="2000"/>
              <a:t> file systems</a:t>
            </a:r>
            <a:endParaRPr sz="2000"/>
          </a:p>
        </p:txBody>
      </p:sp>
      <p:sp>
        <p:nvSpPr>
          <p:cNvPr id="287" name="Google Shape;287;p15"/>
          <p:cNvSpPr txBox="1"/>
          <p:nvPr>
            <p:ph idx="1" type="body"/>
          </p:nvPr>
        </p:nvSpPr>
        <p:spPr>
          <a:xfrm>
            <a:off x="1172850" y="1727200"/>
            <a:ext cx="70305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Compilers rely upon ASTs (Abstract Syntax Trees) to translate</a:t>
            </a:r>
            <a:r>
              <a:rPr lang="en" sz="2000"/>
              <a:t> syntactically</a:t>
            </a:r>
            <a:r>
              <a:rPr lang="en" sz="2000"/>
              <a:t> correct code</a:t>
            </a:r>
            <a:endParaRPr sz="2000"/>
          </a:p>
        </p:txBody>
      </p:sp>
      <p:sp>
        <p:nvSpPr>
          <p:cNvPr id="288" name="Google Shape;288;p15"/>
          <p:cNvSpPr txBox="1"/>
          <p:nvPr>
            <p:ph idx="1" type="body"/>
          </p:nvPr>
        </p:nvSpPr>
        <p:spPr>
          <a:xfrm>
            <a:off x="1172850" y="2571750"/>
            <a:ext cx="70305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Compression of files uses entropy coding techniques to identify </a:t>
            </a:r>
            <a:r>
              <a:rPr lang="en" sz="2000"/>
              <a:t>redundant</a:t>
            </a:r>
            <a:r>
              <a:rPr lang="en" sz="2000"/>
              <a:t> data, which is built upon Huffman Trees (.jpeg, .zip, .mpeg, ect)</a:t>
            </a:r>
            <a:endParaRPr sz="2000"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172850" y="3831450"/>
            <a:ext cx="70305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Decision</a:t>
            </a:r>
            <a:r>
              <a:rPr lang="en" sz="2000"/>
              <a:t> Trees are used in machine learning to predict output based on input, which aids in the regression process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253800" y="87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Real-World Tree Applications [More]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172850" y="705650"/>
            <a:ext cx="70305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Spanning Trees are used in IT networking </a:t>
            </a:r>
            <a:r>
              <a:rPr lang="en" sz="2000"/>
              <a:t>topologies</a:t>
            </a:r>
            <a:r>
              <a:rPr lang="en" sz="2000"/>
              <a:t> to ensure </a:t>
            </a:r>
            <a:r>
              <a:rPr lang="en" sz="2000"/>
              <a:t>efficient</a:t>
            </a:r>
            <a:r>
              <a:rPr lang="en" sz="2000"/>
              <a:t> broadcasting of data packets and to prevent Bridge Loops</a:t>
            </a:r>
            <a:endParaRPr sz="2000"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172850" y="1751825"/>
            <a:ext cx="70305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XML/HTML files are parsed as DOM (Document Object Model) Trees (Javascript frontend frameworks manipulate virtual DOMs)</a:t>
            </a:r>
            <a:endParaRPr sz="2000"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253800" y="2880550"/>
            <a:ext cx="70305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B-Trees are often used in large relational databases for various queries </a:t>
            </a:r>
            <a:endParaRPr sz="2000"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253800" y="3702900"/>
            <a:ext cx="7030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Game designers use Trees to swap objects in accordance to their LOD (Level of Detail) in a scene relative to rendering distance from camera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Introduction to Trees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210050" y="489850"/>
            <a:ext cx="7030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Trees are a type of graph</a:t>
            </a:r>
            <a:endParaRPr sz="2000"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210050" y="883350"/>
            <a:ext cx="7030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Trees come in several varities</a:t>
            </a:r>
            <a:endParaRPr sz="2000"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210050" y="1344600"/>
            <a:ext cx="7030500" cy="1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Primary components of a Tree</a:t>
            </a:r>
            <a:r>
              <a:rPr lang="en" sz="2000"/>
              <a:t>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Hierarchical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Non-Linear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Relationships</a:t>
            </a:r>
            <a:endParaRPr sz="2000"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600" y="1772975"/>
            <a:ext cx="4875625" cy="3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" y="2911550"/>
            <a:ext cx="2902950" cy="19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89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Relationships within a Tree 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99050" y="1004575"/>
            <a:ext cx="70305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Node</a:t>
            </a:r>
            <a:r>
              <a:rPr lang="en" sz="2000"/>
              <a:t>: Individual item on a Tree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Edge</a:t>
            </a:r>
            <a:r>
              <a:rPr lang="en" sz="2000"/>
              <a:t>: Relational links between Nodes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Parent</a:t>
            </a:r>
            <a:r>
              <a:rPr lang="en" sz="2000"/>
              <a:t>: A Node that derives other Nodes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Child</a:t>
            </a:r>
            <a:r>
              <a:rPr lang="en" sz="2000"/>
              <a:t>: A Node derived from a Node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Sibling</a:t>
            </a:r>
            <a:r>
              <a:rPr lang="en" sz="2000"/>
              <a:t>: Children derived of the same Parents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Leaf</a:t>
            </a:r>
            <a:r>
              <a:rPr lang="en" sz="2000"/>
              <a:t>: A Child with no Children of its 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Ancestor</a:t>
            </a:r>
            <a:r>
              <a:rPr lang="en" sz="2000"/>
              <a:t>: A Parent with “Grandchildren”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Descendant</a:t>
            </a:r>
            <a:r>
              <a:rPr lang="en" sz="2000"/>
              <a:t>: A “Grandchild” of an Ancestor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Root</a:t>
            </a:r>
            <a:r>
              <a:rPr lang="en" sz="2000"/>
              <a:t>: The Ancestor of all Nodes on the Tree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51C75"/>
                </a:solidFill>
              </a:rPr>
              <a:t>Subtree</a:t>
            </a:r>
            <a:r>
              <a:rPr lang="en" sz="2000"/>
              <a:t>: A Tree within a Tree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44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8714775" cy="48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1303800" y="289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The Many Forms of Trees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1244275" y="858975"/>
            <a:ext cx="70305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Trees can take can be organized into various forms: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Binary Tree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Heap</a:t>
            </a:r>
            <a:endParaRPr sz="2000"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Max Heap</a:t>
            </a:r>
            <a:endParaRPr sz="2000"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Min Heap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Binary Search Tree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Splay Tree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AVL Tree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Red-Black Tree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Trie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B-Tree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FCD9F0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